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8" r:id="rId1"/>
  </p:sldMasterIdLst>
  <p:notesMasterIdLst>
    <p:notesMasterId r:id="rId26"/>
  </p:notesMasterIdLst>
  <p:handoutMasterIdLst>
    <p:handoutMasterId r:id="rId27"/>
  </p:handoutMasterIdLst>
  <p:sldIdLst>
    <p:sldId id="256" r:id="rId2"/>
    <p:sldId id="416" r:id="rId3"/>
    <p:sldId id="419" r:id="rId4"/>
    <p:sldId id="439" r:id="rId5"/>
    <p:sldId id="418" r:id="rId6"/>
    <p:sldId id="440" r:id="rId7"/>
    <p:sldId id="420" r:id="rId8"/>
    <p:sldId id="421" r:id="rId9"/>
    <p:sldId id="423" r:id="rId10"/>
    <p:sldId id="422" r:id="rId11"/>
    <p:sldId id="424" r:id="rId12"/>
    <p:sldId id="425" r:id="rId13"/>
    <p:sldId id="427" r:id="rId14"/>
    <p:sldId id="426" r:id="rId15"/>
    <p:sldId id="428" r:id="rId16"/>
    <p:sldId id="429" r:id="rId17"/>
    <p:sldId id="432" r:id="rId18"/>
    <p:sldId id="431" r:id="rId19"/>
    <p:sldId id="434" r:id="rId20"/>
    <p:sldId id="436" r:id="rId21"/>
    <p:sldId id="437" r:id="rId22"/>
    <p:sldId id="433" r:id="rId23"/>
    <p:sldId id="438" r:id="rId24"/>
    <p:sldId id="44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similiano Mussi" initials="MM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1D21"/>
    <a:srgbClr val="881A24"/>
    <a:srgbClr val="881A21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Stile medio 1 - Color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7253" autoAdjust="0"/>
  </p:normalViewPr>
  <p:slideViewPr>
    <p:cSldViewPr snapToGrid="0">
      <p:cViewPr>
        <p:scale>
          <a:sx n="98" d="100"/>
          <a:sy n="98" d="100"/>
        </p:scale>
        <p:origin x="-864" y="-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64FCF-976F-44B9-954E-B1645BDF7BC7}" type="datetimeFigureOut">
              <a:rPr lang="it-IT" smtClean="0"/>
              <a:t>20/05/19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D7105-4A38-4E76-9277-CACD487A4455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947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EA593-B990-40CE-AA46-C61B16811F04}" type="datetimeFigureOut">
              <a:rPr lang="it-IT" smtClean="0"/>
              <a:t>20/05/19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5DB12-9C31-4B49-9FBE-6536A1744EF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90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82E7BD-F87A-411E-BF83-7B988D447D97}" type="slidenum">
              <a:rPr lang="it-IT" altLang="it-IT" smtClean="0"/>
              <a:pPr>
                <a:spcBef>
                  <a:spcPct val="0"/>
                </a:spcBef>
              </a:pPr>
              <a:t>4</a:t>
            </a:fld>
            <a:endParaRPr lang="it-IT" altLang="it-IT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207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4EE4E-2A6C-48B4-AD88-9204E9C2332E}" type="datetime1">
              <a:rPr lang="en-US" smtClean="0"/>
              <a:t>20/05/19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191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BA97-66C7-461D-9DAA-FAB6A3673E79}" type="datetime1">
              <a:rPr lang="en-US" smtClean="0"/>
              <a:t>20/05/19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4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99EC5-AFE6-4691-94FA-623227B1FBE5}" type="datetime1">
              <a:rPr lang="en-US" smtClean="0"/>
              <a:t>20/05/19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88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D9DC8-88B5-41CA-B3EE-44835B2EE158}" type="slidenum">
              <a:rPr lang="it-IT" altLang="it-IT"/>
              <a:pPr/>
              <a:t>‹n.›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1503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1848-BD5E-48BB-B5C5-246D4C1C544C}" type="datetime1">
              <a:rPr lang="en-US" smtClean="0"/>
              <a:t>20/05/19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3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BD60-2B5F-4267-90F7-443A0D356D6E}" type="datetime1">
              <a:rPr lang="en-US" smtClean="0"/>
              <a:t>20/05/19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00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B1F5D-D004-4225-80EC-7E52D34AB632}" type="datetime1">
              <a:rPr lang="en-US" smtClean="0"/>
              <a:t>20/05/19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4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23463-93D0-4F92-86BE-0BEF2DB22B19}" type="datetime1">
              <a:rPr lang="en-US" smtClean="0"/>
              <a:t>20/05/19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99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96CCD-E381-45BB-B4E7-351A27D15A97}" type="datetime1">
              <a:rPr lang="en-US" smtClean="0"/>
              <a:t>20/05/19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42F7-0695-471C-8EF1-04F1F6326F61}" type="datetime1">
              <a:rPr lang="en-US" smtClean="0"/>
              <a:t>20/05/19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21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B04BD9-EDB5-400A-9266-D26C015C2CE4}" type="datetime1">
              <a:rPr lang="en-US" smtClean="0"/>
              <a:t>20/05/19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83D6D-A9DD-42AD-8E5D-88C751AD64F1}" type="datetime1">
              <a:rPr lang="en-US" smtClean="0"/>
              <a:t>20/05/19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61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7CA03E-EDB6-435F-9AEF-4186042FD173}" type="datetime1">
              <a:rPr lang="en-US" smtClean="0"/>
              <a:t>20/05/19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76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://www.dasein.it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095507" y="2811079"/>
            <a:ext cx="10058400" cy="1383747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</a:pPr>
            <a:r>
              <a:rPr lang="it-IT" sz="3600" b="1" dirty="0" smtClean="0"/>
              <a:t>STRATEGIA, PROGRAMMAZIONE E CONTROLLO: </a:t>
            </a:r>
            <a:br>
              <a:rPr lang="it-IT" sz="3600" b="1" dirty="0" smtClean="0"/>
            </a:br>
            <a:r>
              <a:rPr lang="it-IT" sz="3600" b="1" dirty="0" smtClean="0"/>
              <a:t>STRUMENTI PER AFFIANCARE GLI ENTI PUBBLICI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it-IT" sz="3800" b="1" dirty="0" smtClean="0"/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endParaRPr lang="it-IT" sz="3800" b="1" dirty="0"/>
          </a:p>
          <a:p>
            <a:pPr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800" b="1" dirty="0" smtClean="0"/>
              <a:t>World </a:t>
            </a:r>
            <a:r>
              <a:rPr lang="it-IT" sz="3800" b="1" dirty="0" err="1"/>
              <a:t>Plone</a:t>
            </a:r>
            <a:r>
              <a:rPr lang="it-IT" sz="3800" b="1" dirty="0"/>
              <a:t> </a:t>
            </a:r>
            <a:r>
              <a:rPr lang="it-IT" sz="3800" b="1" dirty="0" err="1" smtClean="0"/>
              <a:t>Day</a:t>
            </a:r>
            <a:r>
              <a:rPr lang="it-IT" sz="3800" cap="none" dirty="0" smtClean="0">
                <a:solidFill>
                  <a:srgbClr val="881A24"/>
                </a:solidFill>
              </a:rPr>
              <a:t>  - </a:t>
            </a:r>
            <a:r>
              <a:rPr lang="it-IT" sz="3800" i="1" cap="none" dirty="0" smtClean="0">
                <a:solidFill>
                  <a:srgbClr val="881A24"/>
                </a:solidFill>
              </a:rPr>
              <a:t>Bologna 20 maggio 2019</a:t>
            </a:r>
            <a:endParaRPr lang="it-IT" sz="3800" i="1" cap="none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600" cap="none" dirty="0">
              <a:solidFill>
                <a:srgbClr val="881A24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it-IT" sz="1600" cap="none" dirty="0" smtClean="0">
              <a:solidFill>
                <a:srgbClr val="881A24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it-IT" sz="1600" cap="none" dirty="0" smtClean="0">
                <a:solidFill>
                  <a:srgbClr val="881A24"/>
                </a:solidFill>
              </a:rPr>
              <a:t> </a:t>
            </a:r>
            <a:endParaRPr lang="it-IT" sz="1600" cap="none" dirty="0">
              <a:solidFill>
                <a:srgbClr val="881A24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067" y="203947"/>
            <a:ext cx="2001054" cy="1180746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46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Gli elementi di raccordo</a:t>
            </a:r>
            <a:endParaRPr lang="it-IT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1524" y="1930975"/>
            <a:ext cx="10058400" cy="4023360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881A21"/>
                </a:solidFill>
              </a:rPr>
              <a:t>La programmazione strategica	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	Bilancio </a:t>
            </a:r>
            <a:r>
              <a:rPr lang="it-IT" dirty="0"/>
              <a:t>di </a:t>
            </a:r>
            <a:r>
              <a:rPr lang="it-IT" dirty="0" smtClean="0"/>
              <a:t>Mandato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05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881A21"/>
                </a:solidFill>
              </a:rPr>
              <a:t>I fattori produttivi della  programmazione operativa		</a:t>
            </a:r>
          </a:p>
          <a:p>
            <a:pPr marL="733072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t-IT" sz="2000" dirty="0" smtClean="0"/>
              <a:t>Organizzazione </a:t>
            </a:r>
            <a:r>
              <a:rPr lang="it-IT" sz="2000" dirty="0"/>
              <a:t>(Apicali  e collaboratori)</a:t>
            </a:r>
          </a:p>
          <a:p>
            <a:pPr marL="733072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t-IT" sz="2000" dirty="0" smtClean="0"/>
              <a:t>Bilancio </a:t>
            </a:r>
            <a:r>
              <a:rPr lang="it-IT" sz="2000" dirty="0"/>
              <a:t>(con visione pluriennale</a:t>
            </a:r>
            <a:r>
              <a:rPr lang="it-IT" sz="2000" dirty="0" smtClean="0"/>
              <a:t>)</a:t>
            </a:r>
          </a:p>
          <a:p>
            <a:pPr marL="733072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it-IT" sz="1000" dirty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000" b="1" dirty="0">
                <a:solidFill>
                  <a:srgbClr val="881A21"/>
                </a:solidFill>
              </a:rPr>
              <a:t>Il controllo</a:t>
            </a:r>
          </a:p>
          <a:p>
            <a:pPr marL="733072" lvl="6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t-IT" sz="2000" dirty="0"/>
              <a:t>Indici e Indicatori di risultato (su attività e/o obiettivi) da </a:t>
            </a:r>
            <a:r>
              <a:rPr lang="it-IT" sz="2000" dirty="0" smtClean="0"/>
              <a:t>modello </a:t>
            </a:r>
            <a:r>
              <a:rPr lang="it-IT" sz="2000" dirty="0" err="1" smtClean="0"/>
              <a:t>pre</a:t>
            </a:r>
            <a:r>
              <a:rPr lang="it-IT" sz="2000" dirty="0" smtClean="0"/>
              <a:t>-caricato) </a:t>
            </a:r>
            <a:endParaRPr lang="it-IT" sz="2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853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La programmazione strategica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14" y="1805553"/>
            <a:ext cx="9350380" cy="110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14" y="3002770"/>
            <a:ext cx="8853460" cy="89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01" y="3897917"/>
            <a:ext cx="7245892" cy="2297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circolare a destra 5"/>
          <p:cNvSpPr/>
          <p:nvPr/>
        </p:nvSpPr>
        <p:spPr>
          <a:xfrm>
            <a:off x="705171" y="2594954"/>
            <a:ext cx="387457" cy="81563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Freccia circolare a destra 13"/>
          <p:cNvSpPr/>
          <p:nvPr/>
        </p:nvSpPr>
        <p:spPr>
          <a:xfrm>
            <a:off x="1434236" y="3709261"/>
            <a:ext cx="388749" cy="83949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21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La programmazione operativa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6" y="2249518"/>
            <a:ext cx="5160938" cy="94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78" y="2888897"/>
            <a:ext cx="6731900" cy="333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40" y="1731406"/>
            <a:ext cx="8631349" cy="5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250556" y="3379026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>
                <a:solidFill>
                  <a:srgbClr val="7F7F7F"/>
                </a:solidFill>
              </a:rPr>
              <a:t>Collegamento tra </a:t>
            </a:r>
          </a:p>
          <a:p>
            <a:endParaRPr lang="it-IT" sz="1000" dirty="0" smtClean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881A24"/>
                </a:solidFill>
              </a:rPr>
              <a:t>Organizzazione</a:t>
            </a:r>
            <a:r>
              <a:rPr lang="it-IT" dirty="0" smtClean="0">
                <a:solidFill>
                  <a:srgbClr val="7F7F7F"/>
                </a:solidFill>
              </a:rPr>
              <a:t> </a:t>
            </a:r>
            <a:r>
              <a:rPr lang="it-IT" dirty="0">
                <a:solidFill>
                  <a:srgbClr val="7F7F7F"/>
                </a:solidFill>
              </a:rPr>
              <a:t>(Apicali</a:t>
            </a:r>
            <a:r>
              <a:rPr lang="it-IT" dirty="0" smtClean="0">
                <a:solidFill>
                  <a:srgbClr val="7F7F7F"/>
                </a:solidFill>
              </a:rPr>
              <a:t>)</a:t>
            </a:r>
          </a:p>
          <a:p>
            <a:endParaRPr lang="it-IT" sz="100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881A24"/>
                </a:solidFill>
              </a:rPr>
              <a:t>Bilancio</a:t>
            </a:r>
            <a:r>
              <a:rPr lang="it-IT" dirty="0" smtClean="0">
                <a:solidFill>
                  <a:srgbClr val="7F7F7F"/>
                </a:solidFill>
              </a:rPr>
              <a:t> </a:t>
            </a:r>
            <a:r>
              <a:rPr lang="it-IT" dirty="0">
                <a:solidFill>
                  <a:srgbClr val="7F7F7F"/>
                </a:solidFill>
              </a:rPr>
              <a:t>(Missioni e Programmi</a:t>
            </a:r>
            <a:r>
              <a:rPr lang="it-IT" dirty="0" smtClean="0">
                <a:solidFill>
                  <a:srgbClr val="7F7F7F"/>
                </a:solidFill>
              </a:rPr>
              <a:t>)</a:t>
            </a:r>
          </a:p>
          <a:p>
            <a:endParaRPr lang="it-IT" sz="100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881A24"/>
                </a:solidFill>
              </a:rPr>
              <a:t>Obiettivi Gestionali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7F7F7F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rgbClr val="881A24"/>
                </a:solidFill>
              </a:rPr>
              <a:t>Controllo di </a:t>
            </a:r>
            <a:r>
              <a:rPr lang="it-IT" dirty="0">
                <a:solidFill>
                  <a:srgbClr val="881A24"/>
                </a:solidFill>
              </a:rPr>
              <a:t>gestione </a:t>
            </a:r>
            <a:r>
              <a:rPr lang="it-IT" dirty="0">
                <a:solidFill>
                  <a:srgbClr val="7F7F7F"/>
                </a:solidFill>
              </a:rPr>
              <a:t>(Centri di Costo</a:t>
            </a:r>
            <a:r>
              <a:rPr lang="it-IT" dirty="0" smtClean="0">
                <a:solidFill>
                  <a:srgbClr val="7F7F7F"/>
                </a:solidFill>
              </a:rPr>
              <a:t>)</a:t>
            </a:r>
            <a:endParaRPr lang="it-IT" dirty="0">
              <a:solidFill>
                <a:srgbClr val="7F7F7F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V="1">
            <a:off x="2611464" y="2169763"/>
            <a:ext cx="0" cy="171256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3595607" y="3099662"/>
            <a:ext cx="1573078" cy="114687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H="1" flipV="1">
            <a:off x="3122909" y="3213515"/>
            <a:ext cx="472698" cy="104852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2843939" y="5471907"/>
            <a:ext cx="1921790" cy="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Connettore 2 4102"/>
          <p:cNvCxnSpPr/>
          <p:nvPr/>
        </p:nvCxnSpPr>
        <p:spPr>
          <a:xfrm flipV="1">
            <a:off x="4014061" y="3379026"/>
            <a:ext cx="3794267" cy="151843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5" name="Connettore 1 4104"/>
          <p:cNvCxnSpPr/>
          <p:nvPr/>
        </p:nvCxnSpPr>
        <p:spPr>
          <a:xfrm>
            <a:off x="2774195" y="4897464"/>
            <a:ext cx="1239866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04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I Fattori produttivi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09" y="1805551"/>
            <a:ext cx="6692528" cy="295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77" y="4259330"/>
            <a:ext cx="7058079" cy="20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2619213" y="4915028"/>
            <a:ext cx="1883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881A21"/>
                </a:solidFill>
              </a:rPr>
              <a:t>Personale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7F7F7F"/>
                </a:solidFill>
              </a:rPr>
              <a:t>Tempo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7F7F7F"/>
                </a:solidFill>
              </a:rPr>
              <a:t>Costi</a:t>
            </a:r>
          </a:p>
          <a:p>
            <a:endParaRPr lang="it-IT" dirty="0">
              <a:solidFill>
                <a:srgbClr val="7F7F7F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498596" y="2200242"/>
            <a:ext cx="18830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881A21"/>
                </a:solidFill>
              </a:rPr>
              <a:t>Bilancio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7F7F7F"/>
                </a:solidFill>
              </a:rPr>
              <a:t>Spese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rgbClr val="7F7F7F"/>
                </a:solidFill>
              </a:rPr>
              <a:t>Entrate</a:t>
            </a:r>
          </a:p>
          <a:p>
            <a:endParaRPr lang="it-IT" dirty="0">
              <a:solidFill>
                <a:srgbClr val="7F7F7F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7803395" y="3440493"/>
            <a:ext cx="3608523" cy="646331"/>
          </a:xfrm>
          <a:prstGeom prst="rect">
            <a:avLst/>
          </a:prstGeom>
          <a:ln>
            <a:solidFill>
              <a:srgbClr val="881D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881A21"/>
                </a:solidFill>
              </a:rPr>
              <a:t>Importazioni dati da </a:t>
            </a:r>
          </a:p>
          <a:p>
            <a:pPr algn="ctr"/>
            <a:r>
              <a:rPr lang="it-IT" b="1" dirty="0" smtClean="0">
                <a:solidFill>
                  <a:srgbClr val="881A21"/>
                </a:solidFill>
              </a:rPr>
              <a:t>qualsiasi gestionale </a:t>
            </a:r>
          </a:p>
        </p:txBody>
      </p:sp>
    </p:spTree>
    <p:extLst>
      <p:ext uri="{BB962C8B-B14F-4D97-AF65-F5344CB8AC3E}">
        <p14:creationId xmlns:p14="http://schemas.microsoft.com/office/powerpoint/2010/main" val="114900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Il Controllo – Indici e Indicatori</a:t>
            </a:r>
            <a:endParaRPr lang="it-IT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1" y="1749961"/>
            <a:ext cx="7343775" cy="305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824" y="2826581"/>
            <a:ext cx="6421142" cy="342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tangolo 8"/>
          <p:cNvSpPr/>
          <p:nvPr/>
        </p:nvSpPr>
        <p:spPr>
          <a:xfrm>
            <a:off x="816243" y="5132392"/>
            <a:ext cx="3608523" cy="923330"/>
          </a:xfrm>
          <a:prstGeom prst="rect">
            <a:avLst/>
          </a:prstGeom>
          <a:ln>
            <a:solidFill>
              <a:srgbClr val="881D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881A21"/>
                </a:solidFill>
              </a:rPr>
              <a:t>Modelli precaricati</a:t>
            </a:r>
          </a:p>
          <a:p>
            <a:pPr algn="ctr"/>
            <a:r>
              <a:rPr lang="it-IT" b="1" dirty="0" smtClean="0">
                <a:solidFill>
                  <a:srgbClr val="881A21"/>
                </a:solidFill>
              </a:rPr>
              <a:t>1.800 INDICI</a:t>
            </a:r>
          </a:p>
          <a:p>
            <a:pPr algn="ctr"/>
            <a:r>
              <a:rPr lang="it-IT" b="1" dirty="0" smtClean="0">
                <a:solidFill>
                  <a:srgbClr val="881A21"/>
                </a:solidFill>
              </a:rPr>
              <a:t>1.340 INDICATORI</a:t>
            </a:r>
          </a:p>
        </p:txBody>
      </p:sp>
    </p:spTree>
    <p:extLst>
      <p:ext uri="{BB962C8B-B14F-4D97-AF65-F5344CB8AC3E}">
        <p14:creationId xmlns:p14="http://schemas.microsoft.com/office/powerpoint/2010/main" val="4263278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Personalizzare il Controllo </a:t>
            </a:r>
            <a:endParaRPr lang="it-IT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6961321" y="1962989"/>
            <a:ext cx="3608523" cy="646331"/>
          </a:xfrm>
          <a:prstGeom prst="rect">
            <a:avLst/>
          </a:prstGeom>
          <a:ln>
            <a:solidFill>
              <a:srgbClr val="881D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881A21"/>
                </a:solidFill>
              </a:rPr>
              <a:t>Selezionare Indici Indicatori</a:t>
            </a:r>
          </a:p>
          <a:p>
            <a:pPr algn="ctr"/>
            <a:r>
              <a:rPr lang="it-IT" b="1" dirty="0" smtClean="0">
                <a:solidFill>
                  <a:srgbClr val="881A21"/>
                </a:solidFill>
              </a:rPr>
              <a:t>nei Centri di Costo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0" y="1797803"/>
            <a:ext cx="5831382" cy="205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325" y="3611104"/>
            <a:ext cx="6309250" cy="251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7434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Personalizzare il Controllo </a:t>
            </a:r>
            <a:endParaRPr lang="it-IT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Rettangolo 8"/>
          <p:cNvSpPr/>
          <p:nvPr/>
        </p:nvSpPr>
        <p:spPr>
          <a:xfrm>
            <a:off x="6961321" y="1962989"/>
            <a:ext cx="3608523" cy="646331"/>
          </a:xfrm>
          <a:prstGeom prst="rect">
            <a:avLst/>
          </a:prstGeom>
          <a:ln>
            <a:solidFill>
              <a:srgbClr val="881D2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881A21"/>
                </a:solidFill>
              </a:rPr>
              <a:t>Selezionare Indici Indicatori</a:t>
            </a:r>
          </a:p>
          <a:p>
            <a:pPr algn="ctr"/>
            <a:r>
              <a:rPr lang="it-IT" b="1" dirty="0" smtClean="0">
                <a:solidFill>
                  <a:srgbClr val="881A21"/>
                </a:solidFill>
              </a:rPr>
              <a:t>negli Obiettivi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51" y="1741415"/>
            <a:ext cx="6301166" cy="421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519" y="3332136"/>
            <a:ext cx="5380826" cy="261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014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Un unico prodotto ma ….</a:t>
            </a:r>
            <a:endParaRPr lang="it-IT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17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1524" y="1930975"/>
            <a:ext cx="10058400" cy="4023360"/>
          </a:xfrm>
        </p:spPr>
        <p:txBody>
          <a:bodyPr>
            <a:normAutofit lnSpcReduction="10000"/>
          </a:bodyPr>
          <a:lstStyle/>
          <a:p>
            <a:pPr lvl="0"/>
            <a:r>
              <a:rPr lang="it-IT" b="1" dirty="0" smtClean="0">
                <a:solidFill>
                  <a:srgbClr val="881A21"/>
                </a:solidFill>
              </a:rPr>
              <a:t>Diverse modalità </a:t>
            </a:r>
            <a:r>
              <a:rPr lang="it-IT" b="1" dirty="0">
                <a:solidFill>
                  <a:srgbClr val="881A21"/>
                </a:solidFill>
              </a:rPr>
              <a:t>di utilizzo secondo </a:t>
            </a:r>
            <a:r>
              <a:rPr lang="it-IT" b="1" dirty="0" smtClean="0">
                <a:solidFill>
                  <a:srgbClr val="881A21"/>
                </a:solidFill>
              </a:rPr>
              <a:t>le peculiarità degli Enti</a:t>
            </a:r>
          </a:p>
          <a:p>
            <a:pPr lvl="0"/>
            <a:endParaRPr lang="it-IT" sz="1000" b="1" dirty="0">
              <a:solidFill>
                <a:srgbClr val="881A2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mtClean="0"/>
              <a:t>Piano </a:t>
            </a:r>
            <a:r>
              <a:rPr lang="it-IT" dirty="0"/>
              <a:t>delle Performance “</a:t>
            </a:r>
            <a:r>
              <a:rPr lang="it-IT" i="1" dirty="0">
                <a:solidFill>
                  <a:srgbClr val="881A21"/>
                </a:solidFill>
              </a:rPr>
              <a:t>Light</a:t>
            </a:r>
            <a:r>
              <a:rPr lang="it-IT" dirty="0">
                <a:solidFill>
                  <a:srgbClr val="881A21"/>
                </a:solidFill>
              </a:rPr>
              <a:t> </a:t>
            </a:r>
            <a:r>
              <a:rPr lang="it-IT" dirty="0"/>
              <a:t>“: set minimo i indicatori di risultato e Piano </a:t>
            </a:r>
            <a:r>
              <a:rPr lang="it-IT" dirty="0" smtClean="0"/>
              <a:t>degli   Obiettivi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dirty="0"/>
              <a:t>Piano delle Performance “</a:t>
            </a:r>
            <a:r>
              <a:rPr lang="it-IT" i="1" dirty="0">
                <a:solidFill>
                  <a:srgbClr val="881A21"/>
                </a:solidFill>
              </a:rPr>
              <a:t>Basic</a:t>
            </a:r>
            <a:r>
              <a:rPr lang="it-IT" dirty="0"/>
              <a:t>” : indicatori di risultato più dettagliati e Piano degli </a:t>
            </a:r>
            <a:r>
              <a:rPr lang="it-IT" dirty="0" smtClean="0"/>
              <a:t>Obiettivi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dirty="0">
                <a:solidFill>
                  <a:srgbClr val="881A21"/>
                </a:solidFill>
              </a:rPr>
              <a:t>Piano delle Performance</a:t>
            </a:r>
            <a:r>
              <a:rPr lang="it-IT" dirty="0"/>
              <a:t>: indici e indicatori di risultato collegati ai Centri di Costo, Peg e Obiettivi  </a:t>
            </a:r>
            <a:r>
              <a:rPr lang="it-IT" dirty="0" smtClean="0"/>
              <a:t>gestionali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dirty="0"/>
              <a:t>Ciclo completo della </a:t>
            </a:r>
            <a:r>
              <a:rPr lang="it-IT" dirty="0">
                <a:solidFill>
                  <a:srgbClr val="881A21"/>
                </a:solidFill>
              </a:rPr>
              <a:t>Programmazione e Controllo </a:t>
            </a:r>
            <a:r>
              <a:rPr lang="it-IT" dirty="0"/>
              <a:t>: dal </a:t>
            </a:r>
            <a:r>
              <a:rPr lang="it-IT" dirty="0" smtClean="0"/>
              <a:t>Documento Unico di Programmazione al </a:t>
            </a:r>
            <a:r>
              <a:rPr lang="it-IT" dirty="0"/>
              <a:t>Controllo di Gestione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0804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I report</a:t>
            </a:r>
            <a:endParaRPr lang="it-IT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18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43" y="1814324"/>
            <a:ext cx="8009787" cy="427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457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Piano delle Performance «</a:t>
            </a:r>
            <a:r>
              <a:rPr lang="it-IT" i="1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Base»</a:t>
            </a:r>
            <a:endParaRPr lang="it-IT" i="1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19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863" y="1516896"/>
            <a:ext cx="82962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20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Chi siamo</a:t>
            </a:r>
            <a:endParaRPr lang="it-IT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767910"/>
            <a:ext cx="10058400" cy="40233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None/>
            </a:pPr>
            <a:r>
              <a:rPr lang="it-IT" altLang="it-IT" sz="2200" spc="-50" dirty="0" smtClean="0">
                <a:solidFill>
                  <a:srgbClr val="881D21"/>
                </a:solidFill>
                <a:ea typeface="+mj-ea"/>
                <a:cs typeface="Arial Unicode MS" pitchFamily="34" charset="-128"/>
              </a:rPr>
              <a:t>DASEIN </a:t>
            </a:r>
            <a:r>
              <a:rPr lang="it-IT" altLang="it-IT" dirty="0"/>
              <a:t>nasce a Torino nel 1987 come società operante nel campo della consulenza di </a:t>
            </a:r>
            <a:r>
              <a:rPr lang="it-IT" altLang="it-IT" dirty="0" smtClean="0"/>
              <a:t>direzione </a:t>
            </a:r>
            <a:endParaRPr lang="it-IT" altLang="it-IT" dirty="0"/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None/>
            </a:pPr>
            <a:endParaRPr lang="it-IT" altLang="it-IT" sz="1000" dirty="0"/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None/>
            </a:pPr>
            <a:r>
              <a:rPr lang="it-IT" altLang="it-IT" dirty="0" smtClean="0"/>
              <a:t> Oggi abbiamo quattro </a:t>
            </a:r>
            <a:r>
              <a:rPr lang="it-IT" altLang="it-IT" dirty="0"/>
              <a:t>sedi a Torino, Milano, Arenzano (GE) e Oristano e </a:t>
            </a:r>
            <a:r>
              <a:rPr lang="it-IT" altLang="it-IT" dirty="0" smtClean="0"/>
              <a:t>stiamo ampliando </a:t>
            </a:r>
            <a:r>
              <a:rPr lang="it-IT" altLang="it-IT" dirty="0"/>
              <a:t>il </a:t>
            </a:r>
            <a:r>
              <a:rPr lang="it-IT" altLang="it-IT" dirty="0" smtClean="0"/>
              <a:t>nostro mercato </a:t>
            </a:r>
            <a:r>
              <a:rPr lang="it-IT" altLang="it-IT" dirty="0"/>
              <a:t>in Veneto, Toscana ed </a:t>
            </a:r>
            <a:r>
              <a:rPr lang="it-IT" altLang="it-IT" dirty="0" smtClean="0"/>
              <a:t>Emilia-Romagna </a:t>
            </a:r>
            <a:endParaRPr lang="it-IT" altLang="it-IT" dirty="0"/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None/>
            </a:pPr>
            <a:endParaRPr lang="it-IT" altLang="it-IT" sz="1000" dirty="0"/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None/>
            </a:pPr>
            <a:r>
              <a:rPr lang="it-IT" altLang="it-IT" dirty="0" smtClean="0"/>
              <a:t> Forniamo assistenza </a:t>
            </a:r>
            <a:r>
              <a:rPr lang="it-IT" altLang="it-IT" dirty="0" err="1"/>
              <a:t>consulenziale</a:t>
            </a:r>
            <a:r>
              <a:rPr lang="it-IT" altLang="it-IT" dirty="0"/>
              <a:t> e formativa a più di </a:t>
            </a:r>
            <a:r>
              <a:rPr lang="it-IT" altLang="it-IT" dirty="0" smtClean="0">
                <a:solidFill>
                  <a:schemeClr val="tx1"/>
                </a:solidFill>
              </a:rPr>
              <a:t>800</a:t>
            </a:r>
            <a:r>
              <a:rPr lang="it-IT" altLang="it-IT" dirty="0" smtClean="0">
                <a:solidFill>
                  <a:srgbClr val="FF0000"/>
                </a:solidFill>
              </a:rPr>
              <a:t> </a:t>
            </a:r>
            <a:r>
              <a:rPr lang="it-IT" altLang="it-IT" dirty="0" smtClean="0"/>
              <a:t>Enti</a:t>
            </a:r>
            <a:r>
              <a:rPr lang="it-IT" altLang="it-IT" dirty="0"/>
              <a:t> </a:t>
            </a:r>
            <a:r>
              <a:rPr lang="it-IT" altLang="it-IT" dirty="0" smtClean="0"/>
              <a:t>(Enti Locali, Consorzi e Aziende di Servizi Pubblici, Società partecipate)</a:t>
            </a:r>
            <a:endParaRPr lang="it-IT" altLang="it-IT" dirty="0"/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None/>
            </a:pPr>
            <a:r>
              <a:rPr lang="it-IT" altLang="it-IT" sz="1600" b="1" spc="-50" dirty="0" smtClean="0">
                <a:solidFill>
                  <a:srgbClr val="881D21"/>
                </a:solidFill>
                <a:ea typeface="+mj-ea"/>
                <a:cs typeface="Arial Unicode MS" pitchFamily="34" charset="-128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None/>
            </a:pPr>
            <a:endParaRPr lang="it-IT" altLang="it-IT" sz="1600" spc="-50" dirty="0">
              <a:solidFill>
                <a:srgbClr val="FF0000"/>
              </a:solidFill>
              <a:ea typeface="+mj-ea"/>
              <a:cs typeface="Arial Unicode MS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6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1958" y="1735812"/>
            <a:ext cx="2735451" cy="14858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Il Piano delle Performance - Obiettivi</a:t>
            </a:r>
            <a:endParaRPr lang="it-IT" sz="2000" i="1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20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4" y="352426"/>
            <a:ext cx="5931617" cy="588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9330390" y="2399338"/>
            <a:ext cx="2022118" cy="288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200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Fasi</a:t>
            </a:r>
            <a:endParaRPr lang="it-IT" sz="1200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9330390" y="2962443"/>
            <a:ext cx="2022118" cy="5169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200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Cronoprogramma atteso/raggiunto</a:t>
            </a:r>
            <a:endParaRPr lang="it-IT" sz="1200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9330390" y="3791604"/>
            <a:ext cx="2022118" cy="9896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200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Indici e Indicatori  di risultato</a:t>
            </a:r>
          </a:p>
          <a:p>
            <a:pPr>
              <a:lnSpc>
                <a:spcPct val="150000"/>
              </a:lnSpc>
            </a:pPr>
            <a:r>
              <a:rPr lang="it-IT" sz="1200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Dato storico + Proiezione Triennale</a:t>
            </a:r>
            <a:endParaRPr lang="it-IT" sz="1200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9405298" y="5240694"/>
            <a:ext cx="2022118" cy="288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200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Personale</a:t>
            </a:r>
            <a:endParaRPr lang="it-IT" sz="1200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84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837" y="85240"/>
            <a:ext cx="6168333" cy="625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371957" y="1771657"/>
            <a:ext cx="2735451" cy="96668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Il Controllo di Gestione</a:t>
            </a:r>
          </a:p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Centri di Costo</a:t>
            </a:r>
            <a:endParaRPr lang="it-IT" sz="2000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sp>
        <p:nvSpPr>
          <p:cNvPr id="7" name="Ovale 6"/>
          <p:cNvSpPr/>
          <p:nvPr/>
        </p:nvSpPr>
        <p:spPr>
          <a:xfrm>
            <a:off x="6478292" y="1875295"/>
            <a:ext cx="728420" cy="286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8330750" y="5274590"/>
            <a:ext cx="728420" cy="286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5749872" y="5791200"/>
            <a:ext cx="728420" cy="2867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9059170" y="1771657"/>
            <a:ext cx="2022118" cy="288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200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Costo del Centro di costo</a:t>
            </a:r>
            <a:endParaRPr lang="it-IT" sz="1200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9141827" y="5021452"/>
            <a:ext cx="2022118" cy="541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200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Costo del Personale assegnato al </a:t>
            </a:r>
            <a:r>
              <a:rPr lang="it-IT" sz="1200" dirty="0" err="1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CdC</a:t>
            </a:r>
            <a:endParaRPr lang="it-IT" sz="1200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9059170" y="5801533"/>
            <a:ext cx="2022118" cy="288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200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Costo Diretti/Indiretti</a:t>
            </a:r>
            <a:endParaRPr lang="it-IT" sz="1200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9059170" y="2389007"/>
            <a:ext cx="2022118" cy="12143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1200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Indici e Indicatori extra-contabili</a:t>
            </a:r>
          </a:p>
          <a:p>
            <a:pPr>
              <a:lnSpc>
                <a:spcPct val="150000"/>
              </a:lnSpc>
            </a:pPr>
            <a:r>
              <a:rPr lang="it-IT" sz="1200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Dato storico + Proiezione Triennale</a:t>
            </a:r>
            <a:endParaRPr lang="it-IT" sz="1200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03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Monitoraggi e valutazione dei risultati</a:t>
            </a:r>
            <a:endParaRPr lang="it-IT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22</a:t>
            </a:fld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31" y="1735810"/>
            <a:ext cx="7683031" cy="440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333212" y="2585317"/>
            <a:ext cx="1712565" cy="9666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Concludere il Ciclo di Gestione delle Performance </a:t>
            </a:r>
            <a:endParaRPr lang="it-IT" sz="2000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0577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I</a:t>
            </a:r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nstallazioni attive</a:t>
            </a:r>
            <a:endParaRPr lang="it-IT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1524" y="1806988"/>
            <a:ext cx="10058400" cy="4023360"/>
          </a:xfrm>
        </p:spPr>
        <p:txBody>
          <a:bodyPr>
            <a:normAutofit/>
          </a:bodyPr>
          <a:lstStyle/>
          <a:p>
            <a:pPr algn="ctr"/>
            <a:endParaRPr lang="it-IT" dirty="0" smtClean="0"/>
          </a:p>
          <a:p>
            <a:pPr algn="ctr"/>
            <a:r>
              <a:rPr lang="it-IT" dirty="0" smtClean="0"/>
              <a:t>Avvio della distribuzione di 					</a:t>
            </a:r>
            <a:r>
              <a:rPr lang="it-IT" b="1" dirty="0" smtClean="0">
                <a:solidFill>
                  <a:srgbClr val="881A24"/>
                </a:solidFill>
              </a:rPr>
              <a:t>I° Semestre 2017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 smtClean="0"/>
              <a:t>Maggio 2019:</a:t>
            </a:r>
          </a:p>
          <a:p>
            <a:pPr marL="201168" lvl="1" indent="0" algn="just">
              <a:buNone/>
            </a:pPr>
            <a:endParaRPr lang="it-IT" dirty="0"/>
          </a:p>
          <a:p>
            <a:pPr marL="201168" lvl="1" indent="0" algn="ctr">
              <a:buNone/>
            </a:pPr>
            <a:r>
              <a:rPr lang="it-IT" sz="4800" dirty="0" smtClean="0">
                <a:solidFill>
                  <a:srgbClr val="881A21"/>
                </a:solidFill>
              </a:rPr>
              <a:t>63 </a:t>
            </a:r>
            <a:r>
              <a:rPr lang="it-IT" sz="4800" dirty="0" smtClean="0"/>
              <a:t>enti gestiti</a:t>
            </a:r>
          </a:p>
          <a:p>
            <a:pPr marL="201168" lvl="1" indent="0" algn="ctr">
              <a:buNone/>
            </a:pPr>
            <a:endParaRPr lang="it-IT" dirty="0" smtClean="0"/>
          </a:p>
          <a:p>
            <a:pPr marL="201168" lvl="1" indent="0" algn="ctr">
              <a:buNone/>
            </a:pPr>
            <a:r>
              <a:rPr lang="it-IT" dirty="0"/>
              <a:t>da Comune di </a:t>
            </a:r>
            <a:r>
              <a:rPr lang="it-IT" dirty="0">
                <a:solidFill>
                  <a:srgbClr val="881A21"/>
                </a:solidFill>
              </a:rPr>
              <a:t>Muros</a:t>
            </a:r>
            <a:r>
              <a:rPr lang="it-IT" dirty="0"/>
              <a:t> 860 abitanti </a:t>
            </a:r>
            <a:r>
              <a:rPr lang="it-IT" dirty="0" smtClean="0"/>
              <a:t>a Comune di </a:t>
            </a:r>
            <a:r>
              <a:rPr lang="it-IT" dirty="0" smtClean="0">
                <a:solidFill>
                  <a:srgbClr val="881A21"/>
                </a:solidFill>
              </a:rPr>
              <a:t>Savona</a:t>
            </a:r>
            <a:r>
              <a:rPr lang="it-IT" dirty="0" smtClean="0"/>
              <a:t> </a:t>
            </a:r>
            <a:r>
              <a:rPr lang="it-IT" dirty="0"/>
              <a:t>60.382 </a:t>
            </a:r>
            <a:r>
              <a:rPr lang="it-IT" dirty="0" smtClean="0"/>
              <a:t>abitanti</a:t>
            </a:r>
            <a:endParaRPr lang="it-IT" dirty="0"/>
          </a:p>
        </p:txBody>
      </p:sp>
      <p:pic>
        <p:nvPicPr>
          <p:cNvPr id="6" name="Immagine 5" descr="Strategia e Controll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89" y="1968286"/>
            <a:ext cx="2220843" cy="6083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ccia a destra 6"/>
          <p:cNvSpPr/>
          <p:nvPr/>
        </p:nvSpPr>
        <p:spPr>
          <a:xfrm>
            <a:off x="7625166" y="2333270"/>
            <a:ext cx="743919" cy="16970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784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969" y="961736"/>
            <a:ext cx="6423301" cy="3790146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19932" y="4306163"/>
            <a:ext cx="104613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DASEIN </a:t>
            </a:r>
            <a:r>
              <a:rPr lang="it-IT" dirty="0"/>
              <a:t>s.r.l. </a:t>
            </a:r>
            <a:r>
              <a:rPr lang="it-IT" dirty="0" smtClean="0"/>
              <a:t>Lungo </a:t>
            </a:r>
            <a:r>
              <a:rPr lang="it-IT" dirty="0"/>
              <a:t>Dora Colletta, 81 - 10153 TORINO, Tel. 011 / 240.42.11 - fax 011 / </a:t>
            </a:r>
            <a:r>
              <a:rPr lang="it-IT" dirty="0" smtClean="0"/>
              <a:t>240.42.35</a:t>
            </a:r>
          </a:p>
          <a:p>
            <a:r>
              <a:rPr lang="it-IT" dirty="0"/>
              <a:t/>
            </a:r>
            <a:br>
              <a:rPr lang="it-IT" dirty="0"/>
            </a:br>
            <a:r>
              <a:rPr lang="it-IT" dirty="0"/>
              <a:t>Sedi Operative: Torino - Milano - Arenzano (GE) </a:t>
            </a:r>
            <a:r>
              <a:rPr lang="it-IT" dirty="0" smtClean="0"/>
              <a:t>– Oristano</a:t>
            </a:r>
          </a:p>
          <a:p>
            <a:endParaRPr lang="it-IT" dirty="0"/>
          </a:p>
          <a:p>
            <a:r>
              <a:rPr lang="it-IT" dirty="0" smtClean="0">
                <a:hlinkClick r:id="rId4"/>
              </a:rPr>
              <a:t>www.dasein.it</a:t>
            </a:r>
            <a:r>
              <a:rPr lang="it-IT" dirty="0" smtClean="0"/>
              <a:t>	info@dasein.it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904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Obiettivo</a:t>
            </a:r>
            <a:endParaRPr lang="it-IT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05029" y="1643924"/>
            <a:ext cx="10058400" cy="4023360"/>
          </a:xfrm>
        </p:spPr>
        <p:txBody>
          <a:bodyPr>
            <a:noAutofit/>
          </a:bodyPr>
          <a:lstStyle/>
          <a:p>
            <a:pPr marL="228600" algn="just">
              <a:lnSpc>
                <a:spcPct val="150000"/>
              </a:lnSpc>
              <a:spcAft>
                <a:spcPts val="0"/>
              </a:spcAft>
            </a:pPr>
            <a:r>
              <a:rPr lang="it-IT" sz="3000" dirty="0">
                <a:latin typeface="+mj-lt"/>
                <a:ea typeface="Calibri"/>
                <a:cs typeface="Times New Roman"/>
              </a:rPr>
              <a:t>Fornire </a:t>
            </a:r>
            <a:r>
              <a:rPr lang="it-IT" sz="3000" dirty="0" smtClean="0">
                <a:latin typeface="+mj-lt"/>
                <a:ea typeface="Calibri"/>
                <a:cs typeface="Times New Roman"/>
              </a:rPr>
              <a:t>agli </a:t>
            </a:r>
            <a:r>
              <a:rPr lang="it-IT" sz="3000" dirty="0">
                <a:latin typeface="+mj-lt"/>
                <a:ea typeface="Calibri"/>
                <a:cs typeface="Times New Roman"/>
              </a:rPr>
              <a:t>Enti Locali uno strumento che, rispondendo agli </a:t>
            </a:r>
            <a:r>
              <a:rPr lang="it-IT" sz="3000" b="1" spc="-50" dirty="0">
                <a:solidFill>
                  <a:srgbClr val="881D21"/>
                </a:solidFill>
                <a:latin typeface="+mj-lt"/>
                <a:ea typeface="+mj-ea"/>
                <a:cs typeface="Arial Unicode MS" pitchFamily="34" charset="-128"/>
              </a:rPr>
              <a:t>obblighi di Legge</a:t>
            </a:r>
            <a:r>
              <a:rPr lang="it-IT" sz="3000" dirty="0">
                <a:latin typeface="+mj-lt"/>
                <a:ea typeface="Calibri"/>
                <a:cs typeface="Times New Roman"/>
              </a:rPr>
              <a:t>, consenta </a:t>
            </a:r>
            <a:r>
              <a:rPr lang="it-IT" sz="3000" dirty="0" smtClean="0">
                <a:latin typeface="+mj-lt"/>
                <a:ea typeface="Calibri"/>
                <a:cs typeface="Times New Roman"/>
              </a:rPr>
              <a:t>un monitoraggio sulla </a:t>
            </a:r>
            <a:r>
              <a:rPr lang="it-IT" sz="3000" b="1" spc="-50" dirty="0">
                <a:solidFill>
                  <a:srgbClr val="881D21"/>
                </a:solidFill>
                <a:latin typeface="+mj-lt"/>
                <a:ea typeface="+mj-ea"/>
                <a:cs typeface="Arial Unicode MS" pitchFamily="34" charset="-128"/>
              </a:rPr>
              <a:t>performance generale dell’Ente</a:t>
            </a:r>
            <a:r>
              <a:rPr lang="it-IT" sz="3000" dirty="0" smtClean="0">
                <a:latin typeface="+mj-lt"/>
                <a:ea typeface="Calibri"/>
                <a:cs typeface="Times New Roman"/>
              </a:rPr>
              <a:t>, </a:t>
            </a:r>
            <a:r>
              <a:rPr lang="it-IT" sz="3000" dirty="0">
                <a:latin typeface="+mj-lt"/>
                <a:ea typeface="Calibri"/>
                <a:cs typeface="Times New Roman"/>
              </a:rPr>
              <a:t>in coerenza con gli </a:t>
            </a:r>
            <a:r>
              <a:rPr lang="it-IT" sz="3000" b="1" spc="-50" dirty="0">
                <a:solidFill>
                  <a:srgbClr val="881D21"/>
                </a:solidFill>
                <a:latin typeface="+mj-lt"/>
                <a:ea typeface="+mj-ea"/>
                <a:cs typeface="Arial Unicode MS" pitchFamily="34" charset="-128"/>
              </a:rPr>
              <a:t>obiettivi strategici </a:t>
            </a:r>
            <a:r>
              <a:rPr lang="it-IT" sz="3000" dirty="0">
                <a:latin typeface="+mj-lt"/>
                <a:ea typeface="Calibri"/>
                <a:cs typeface="Times New Roman"/>
              </a:rPr>
              <a:t>della Amministrazione e le </a:t>
            </a:r>
            <a:r>
              <a:rPr lang="it-IT" sz="3000" b="1" spc="-50" dirty="0">
                <a:solidFill>
                  <a:srgbClr val="881D21"/>
                </a:solidFill>
                <a:latin typeface="+mj-lt"/>
                <a:ea typeface="+mj-ea"/>
                <a:cs typeface="Arial Unicode MS" pitchFamily="34" charset="-128"/>
              </a:rPr>
              <a:t>azioni</a:t>
            </a:r>
            <a:r>
              <a:rPr lang="it-IT" sz="3000" spc="-50" dirty="0">
                <a:solidFill>
                  <a:srgbClr val="881D21"/>
                </a:solidFill>
                <a:latin typeface="+mj-lt"/>
                <a:ea typeface="+mj-ea"/>
                <a:cs typeface="Arial Unicode MS" pitchFamily="34" charset="-128"/>
              </a:rPr>
              <a:t> </a:t>
            </a:r>
            <a:r>
              <a:rPr lang="it-IT" sz="3000" dirty="0">
                <a:latin typeface="+mj-lt"/>
                <a:ea typeface="Calibri"/>
                <a:cs typeface="Times New Roman"/>
              </a:rPr>
              <a:t>conseguenti da parte della struttura tecnica</a:t>
            </a:r>
            <a:endParaRPr lang="it-IT" sz="3000" dirty="0"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25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7"/>
          <p:cNvSpPr>
            <a:spLocks noChangeArrowheads="1"/>
          </p:cNvSpPr>
          <p:nvPr/>
        </p:nvSpPr>
        <p:spPr bwMode="auto">
          <a:xfrm>
            <a:off x="3648076" y="1125539"/>
            <a:ext cx="5038725" cy="503872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2147483646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EBE1E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5" name="Line 10"/>
          <p:cNvSpPr>
            <a:spLocks noChangeShapeType="1"/>
          </p:cNvSpPr>
          <p:nvPr/>
        </p:nvSpPr>
        <p:spPr bwMode="auto">
          <a:xfrm>
            <a:off x="6240463" y="1125538"/>
            <a:ext cx="0" cy="1223962"/>
          </a:xfrm>
          <a:prstGeom prst="line">
            <a:avLst/>
          </a:prstGeom>
          <a:noFill/>
          <a:ln w="19050">
            <a:solidFill>
              <a:srgbClr val="BA30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6" name="Line 11"/>
          <p:cNvSpPr>
            <a:spLocks noChangeShapeType="1"/>
          </p:cNvSpPr>
          <p:nvPr/>
        </p:nvSpPr>
        <p:spPr bwMode="auto">
          <a:xfrm>
            <a:off x="6240463" y="4941888"/>
            <a:ext cx="0" cy="1223962"/>
          </a:xfrm>
          <a:prstGeom prst="line">
            <a:avLst/>
          </a:prstGeom>
          <a:noFill/>
          <a:ln w="19050">
            <a:solidFill>
              <a:srgbClr val="BA30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7" name="Line 14"/>
          <p:cNvSpPr>
            <a:spLocks noChangeShapeType="1"/>
          </p:cNvSpPr>
          <p:nvPr/>
        </p:nvSpPr>
        <p:spPr bwMode="auto">
          <a:xfrm>
            <a:off x="3648076" y="3644900"/>
            <a:ext cx="1223963" cy="0"/>
          </a:xfrm>
          <a:prstGeom prst="line">
            <a:avLst/>
          </a:prstGeom>
          <a:noFill/>
          <a:ln w="19050">
            <a:solidFill>
              <a:srgbClr val="BA30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8" name="Line 16"/>
          <p:cNvSpPr>
            <a:spLocks noChangeShapeType="1"/>
          </p:cNvSpPr>
          <p:nvPr/>
        </p:nvSpPr>
        <p:spPr bwMode="auto">
          <a:xfrm flipH="1">
            <a:off x="7464426" y="3716338"/>
            <a:ext cx="1223963" cy="0"/>
          </a:xfrm>
          <a:prstGeom prst="line">
            <a:avLst/>
          </a:prstGeom>
          <a:noFill/>
          <a:ln w="19050">
            <a:solidFill>
              <a:srgbClr val="BA302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5159376" y="3357563"/>
            <a:ext cx="2016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3400" b="1">
                <a:solidFill>
                  <a:srgbClr val="BA302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Arial" charset="0"/>
              </a:rPr>
              <a:t>fasi</a:t>
            </a:r>
          </a:p>
        </p:txBody>
      </p:sp>
      <p:sp>
        <p:nvSpPr>
          <p:cNvPr id="8200" name="Text Box 18"/>
          <p:cNvSpPr txBox="1">
            <a:spLocks noChangeArrowheads="1"/>
          </p:cNvSpPr>
          <p:nvPr/>
        </p:nvSpPr>
        <p:spPr bwMode="auto">
          <a:xfrm rot="2680833">
            <a:off x="5951538" y="2133601"/>
            <a:ext cx="28813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 dirty="0">
                <a:latin typeface="Trebuchet MS" panose="020B0603020202020204" pitchFamily="34" charset="0"/>
              </a:rPr>
              <a:t>1.</a:t>
            </a:r>
            <a:r>
              <a:rPr lang="it-IT" altLang="it-IT" sz="1800" dirty="0">
                <a:latin typeface="Trebuchet MS" panose="020B0603020202020204" pitchFamily="34" charset="0"/>
              </a:rPr>
              <a:t> PIANIFICAZIONE</a:t>
            </a:r>
          </a:p>
        </p:txBody>
      </p:sp>
      <p:sp>
        <p:nvSpPr>
          <p:cNvPr id="8201" name="Text Box 19"/>
          <p:cNvSpPr txBox="1">
            <a:spLocks noChangeArrowheads="1"/>
          </p:cNvSpPr>
          <p:nvPr/>
        </p:nvSpPr>
        <p:spPr bwMode="auto">
          <a:xfrm rot="-2606843">
            <a:off x="6311900" y="4652963"/>
            <a:ext cx="237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latin typeface="Trebuchet MS" panose="020B0603020202020204" pitchFamily="34" charset="0"/>
              </a:rPr>
              <a:t>2.</a:t>
            </a:r>
            <a:r>
              <a:rPr lang="it-IT" altLang="it-IT" sz="1800">
                <a:latin typeface="Trebuchet MS" panose="020B0603020202020204" pitchFamily="34" charset="0"/>
              </a:rPr>
              <a:t> MONITORAGGIO</a:t>
            </a:r>
          </a:p>
        </p:txBody>
      </p:sp>
      <p:sp>
        <p:nvSpPr>
          <p:cNvPr id="8202" name="Text Box 20"/>
          <p:cNvSpPr txBox="1">
            <a:spLocks noChangeArrowheads="1"/>
          </p:cNvSpPr>
          <p:nvPr/>
        </p:nvSpPr>
        <p:spPr bwMode="auto">
          <a:xfrm rot="2417043">
            <a:off x="4008438" y="4581525"/>
            <a:ext cx="20875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latin typeface="Trebuchet MS" panose="020B0603020202020204" pitchFamily="34" charset="0"/>
              </a:rPr>
              <a:t>3.</a:t>
            </a:r>
            <a:r>
              <a:rPr lang="it-IT" altLang="it-IT" sz="1800">
                <a:latin typeface="Trebuchet MS" panose="020B0603020202020204" pitchFamily="34" charset="0"/>
              </a:rPr>
              <a:t> MISURAZIONE e VALUTAZIONE</a:t>
            </a:r>
          </a:p>
        </p:txBody>
      </p:sp>
      <p:sp>
        <p:nvSpPr>
          <p:cNvPr id="8203" name="Text Box 21"/>
          <p:cNvSpPr txBox="1">
            <a:spLocks noChangeArrowheads="1"/>
          </p:cNvSpPr>
          <p:nvPr/>
        </p:nvSpPr>
        <p:spPr bwMode="auto">
          <a:xfrm rot="-2688105">
            <a:off x="3575050" y="1844675"/>
            <a:ext cx="25923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latin typeface="Trebuchet MS" panose="020B0603020202020204" pitchFamily="34" charset="0"/>
              </a:rPr>
              <a:t>4.</a:t>
            </a:r>
            <a:r>
              <a:rPr lang="it-IT" altLang="it-IT" sz="1800">
                <a:latin typeface="Trebuchet MS" panose="020B0603020202020204" pitchFamily="34" charset="0"/>
              </a:rPr>
              <a:t> CONSEGUENZE DELLA VALUTAZIONE e RENDICONTAZIONE</a:t>
            </a:r>
          </a:p>
        </p:txBody>
      </p:sp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962137" y="356442"/>
            <a:ext cx="1030309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4000" spc="-50" dirty="0">
                <a:solidFill>
                  <a:srgbClr val="881D21"/>
                </a:solidFill>
                <a:latin typeface="Trebuchet MS" pitchFamily="34" charset="0"/>
                <a:ea typeface="+mj-ea"/>
                <a:cs typeface="Arial Unicode MS" pitchFamily="34" charset="-128"/>
              </a:rPr>
              <a:t>CICLO DI GESTIONE DELLA PROGRAMMAZIONE</a:t>
            </a:r>
          </a:p>
        </p:txBody>
      </p:sp>
      <p:pic>
        <p:nvPicPr>
          <p:cNvPr id="8205" name="Picture 23" descr="LOGO D di DASEIN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17499" y="6024362"/>
            <a:ext cx="704850" cy="704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70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Programmazione</a:t>
            </a:r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 </a:t>
            </a:r>
            <a:r>
              <a:rPr lang="it-IT" dirty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&amp; </a:t>
            </a:r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Controllo negli EELL</a:t>
            </a:r>
            <a:endParaRPr lang="it-IT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97280" y="1767910"/>
            <a:ext cx="10058400" cy="402336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SzTx/>
              <a:buNone/>
            </a:pPr>
            <a:r>
              <a:rPr lang="it-IT" altLang="it-IT" b="1" spc="-50" dirty="0">
                <a:solidFill>
                  <a:srgbClr val="881D21"/>
                </a:solidFill>
                <a:ea typeface="+mj-ea"/>
                <a:cs typeface="Arial Unicode MS" pitchFamily="34" charset="-128"/>
              </a:rPr>
              <a:t>I documenti della programmazione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000" spc="-50" dirty="0" smtClean="0">
                <a:solidFill>
                  <a:srgbClr val="881D21"/>
                </a:solidFill>
                <a:ea typeface="+mj-ea"/>
                <a:cs typeface="Arial Unicode MS" pitchFamily="34" charset="-128"/>
              </a:rPr>
              <a:t>finanziaria:		 </a:t>
            </a:r>
            <a:r>
              <a:rPr lang="it-IT" altLang="it-IT" sz="2000" dirty="0" smtClean="0"/>
              <a:t>Bilancio Triennale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000" spc="-50" dirty="0" smtClean="0">
                <a:solidFill>
                  <a:srgbClr val="881D21"/>
                </a:solidFill>
                <a:ea typeface="+mj-ea"/>
                <a:cs typeface="Arial Unicode MS" pitchFamily="34" charset="-128"/>
              </a:rPr>
              <a:t>strategica/operativa</a:t>
            </a:r>
            <a:r>
              <a:rPr lang="it-IT" altLang="it-IT" sz="2000" dirty="0" smtClean="0"/>
              <a:t>:  Documento Unico di Programmazione 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altLang="it-IT" sz="2000" spc="-50" dirty="0" smtClean="0">
                <a:solidFill>
                  <a:srgbClr val="881D21"/>
                </a:solidFill>
                <a:ea typeface="+mj-ea"/>
                <a:cs typeface="Arial Unicode MS" pitchFamily="34" charset="-128"/>
              </a:rPr>
              <a:t>esecutiva</a:t>
            </a:r>
            <a:r>
              <a:rPr lang="it-IT" altLang="it-IT" sz="2000" spc="-50" dirty="0">
                <a:solidFill>
                  <a:srgbClr val="881D21"/>
                </a:solidFill>
                <a:ea typeface="+mj-ea"/>
                <a:cs typeface="Arial Unicode MS" pitchFamily="34" charset="-128"/>
              </a:rPr>
              <a:t>:</a:t>
            </a:r>
            <a:r>
              <a:rPr lang="it-IT" altLang="it-IT" sz="2000" dirty="0" smtClean="0"/>
              <a:t>		 PEG finanziario / PEG Gestionale / Piano degli Obiettivi	</a:t>
            </a:r>
          </a:p>
          <a:p>
            <a:pPr marL="201168" lvl="1" indent="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None/>
            </a:pPr>
            <a:endParaRPr lang="it-IT" altLang="it-IT" sz="800" dirty="0" smtClean="0"/>
          </a:p>
          <a:p>
            <a:pPr marL="201168" lvl="1" indent="0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None/>
            </a:pPr>
            <a:endParaRPr lang="it-IT" altLang="it-IT" sz="800" dirty="0" smtClean="0"/>
          </a:p>
          <a:p>
            <a:pPr marL="91440" lvl="1" indent="-91440" algn="ctr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None/>
            </a:pPr>
            <a:r>
              <a:rPr lang="it-IT" altLang="it-IT" sz="2000" b="1" spc="-50" dirty="0">
                <a:solidFill>
                  <a:srgbClr val="881D21"/>
                </a:solidFill>
                <a:ea typeface="+mj-ea"/>
                <a:cs typeface="Arial Unicode MS" pitchFamily="34" charset="-128"/>
              </a:rPr>
              <a:t>I documenti </a:t>
            </a:r>
            <a:r>
              <a:rPr lang="it-IT" altLang="it-IT" sz="2000" b="1" spc="-50" dirty="0" smtClean="0">
                <a:solidFill>
                  <a:srgbClr val="881D21"/>
                </a:solidFill>
                <a:ea typeface="+mj-ea"/>
                <a:cs typeface="Arial Unicode MS" pitchFamily="34" charset="-128"/>
              </a:rPr>
              <a:t>del controllo</a:t>
            </a:r>
            <a:endParaRPr lang="it-IT" altLang="it-IT" sz="2000" b="1" spc="-50" dirty="0">
              <a:solidFill>
                <a:srgbClr val="881D21"/>
              </a:solidFill>
              <a:ea typeface="+mj-ea"/>
              <a:cs typeface="Arial Unicode MS" pitchFamily="34" charset="-128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spc="-50" dirty="0">
                <a:solidFill>
                  <a:srgbClr val="881D21"/>
                </a:solidFill>
                <a:ea typeface="+mj-ea"/>
                <a:cs typeface="Arial Unicode MS" pitchFamily="34" charset="-128"/>
              </a:rPr>
              <a:t>Piano delle Performance </a:t>
            </a:r>
            <a:r>
              <a:rPr lang="it-IT" sz="2000" spc="-50" dirty="0">
                <a:solidFill>
                  <a:schemeClr val="bg1">
                    <a:lumMod val="50000"/>
                  </a:schemeClr>
                </a:solidFill>
                <a:ea typeface="+mj-ea"/>
                <a:cs typeface="Arial Unicode MS" pitchFamily="34" charset="-128"/>
              </a:rPr>
              <a:t>(trasparenza e valutazione)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spc="-50" dirty="0">
                <a:solidFill>
                  <a:srgbClr val="881D21"/>
                </a:solidFill>
                <a:ea typeface="+mj-ea"/>
                <a:cs typeface="Arial Unicode MS" pitchFamily="34" charset="-128"/>
              </a:rPr>
              <a:t>Controllo di </a:t>
            </a:r>
            <a:r>
              <a:rPr lang="it-IT" sz="2000" spc="-50" dirty="0" smtClean="0">
                <a:solidFill>
                  <a:srgbClr val="881D21"/>
                </a:solidFill>
                <a:ea typeface="+mj-ea"/>
                <a:cs typeface="Arial Unicode MS" pitchFamily="34" charset="-128"/>
              </a:rPr>
              <a:t>Gestione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it-IT" sz="2000" spc="-50" dirty="0" smtClean="0">
                <a:solidFill>
                  <a:srgbClr val="881D21"/>
                </a:solidFill>
                <a:ea typeface="+mj-ea"/>
                <a:cs typeface="Arial Unicode MS" pitchFamily="34" charset="-128"/>
              </a:rPr>
              <a:t>Controllo strategico </a:t>
            </a:r>
            <a:endParaRPr lang="it-IT" sz="2000" spc="-50" dirty="0">
              <a:solidFill>
                <a:srgbClr val="881D21"/>
              </a:solidFill>
              <a:ea typeface="+mj-ea"/>
              <a:cs typeface="Arial Unicode MS" pitchFamily="34" charset="-128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9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04" y="1472339"/>
            <a:ext cx="6397221" cy="4797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Programmazione</a:t>
            </a:r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 </a:t>
            </a:r>
            <a:r>
              <a:rPr lang="it-IT" dirty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&amp; </a:t>
            </a:r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Controllo negli EELL</a:t>
            </a:r>
            <a:endParaRPr lang="it-IT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9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Il gestionale </a:t>
            </a:r>
            <a:endParaRPr lang="it-IT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502" y="1503337"/>
            <a:ext cx="8091593" cy="481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892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Must</a:t>
            </a:r>
            <a:endParaRPr lang="it-IT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1524" y="1930975"/>
            <a:ext cx="10058400" cy="4023360"/>
          </a:xfrm>
        </p:spPr>
        <p:txBody>
          <a:bodyPr>
            <a:normAutofit/>
          </a:bodyPr>
          <a:lstStyle/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881A24"/>
                </a:solidFill>
              </a:rPr>
              <a:t>Unica</a:t>
            </a:r>
            <a:r>
              <a:rPr lang="it-IT" sz="2400" dirty="0">
                <a:solidFill>
                  <a:srgbClr val="881A24"/>
                </a:solidFill>
              </a:rPr>
              <a:t> </a:t>
            </a:r>
            <a:r>
              <a:rPr lang="it-IT" sz="2400" dirty="0"/>
              <a:t>piattaforma per la gestione di tutto il ciclo di programmazione e controllo:</a:t>
            </a:r>
          </a:p>
          <a:p>
            <a:pPr lvl="2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Documento Unico di Programmazione, Piano esecutivo di Gestione, Piano delle Performance, Controllo di Gestione  e Valutazione degli Apicali</a:t>
            </a:r>
          </a:p>
          <a:p>
            <a:pPr marL="384048" lvl="2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 smtClean="0"/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400" b="1" dirty="0" smtClean="0">
                <a:solidFill>
                  <a:srgbClr val="881A24"/>
                </a:solidFill>
              </a:rPr>
              <a:t>Flessibilità</a:t>
            </a:r>
            <a:r>
              <a:rPr lang="it-IT" sz="2400" dirty="0" smtClean="0"/>
              <a:t> </a:t>
            </a:r>
            <a:r>
              <a:rPr lang="it-IT" sz="2400" dirty="0"/>
              <a:t>per accontentare target </a:t>
            </a:r>
            <a:r>
              <a:rPr lang="it-IT" sz="2400" dirty="0" smtClean="0"/>
              <a:t>diversi</a:t>
            </a:r>
          </a:p>
          <a:p>
            <a:pPr marL="201168" lvl="1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400" dirty="0"/>
              <a:t>Interfaccia </a:t>
            </a:r>
            <a:r>
              <a:rPr lang="it-IT" sz="2400" b="1" dirty="0">
                <a:solidFill>
                  <a:srgbClr val="881A24"/>
                </a:solidFill>
              </a:rPr>
              <a:t>semplice </a:t>
            </a:r>
            <a:endParaRPr lang="it-IT" sz="2400" b="1" dirty="0" smtClean="0">
              <a:solidFill>
                <a:srgbClr val="881A24"/>
              </a:solidFill>
            </a:endParaRPr>
          </a:p>
          <a:p>
            <a:pPr marL="201168" lvl="1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1000" dirty="0"/>
          </a:p>
          <a:p>
            <a:pPr lv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it-IT" sz="2400" b="1" dirty="0">
                <a:solidFill>
                  <a:srgbClr val="881D21"/>
                </a:solidFill>
              </a:rPr>
              <a:t>Dialogo</a:t>
            </a:r>
            <a:r>
              <a:rPr lang="it-IT" sz="2400" dirty="0"/>
              <a:t> con tutti gli </a:t>
            </a:r>
            <a:r>
              <a:rPr lang="it-IT" sz="2400" dirty="0" smtClean="0"/>
              <a:t>applicativi contabili utilizzati da EELL</a:t>
            </a:r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1650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06231" y="772944"/>
            <a:ext cx="10418322" cy="805927"/>
          </a:xfrm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881D21"/>
                </a:solidFill>
                <a:latin typeface="Trebuchet MS" pitchFamily="34" charset="0"/>
                <a:cs typeface="Arial Unicode MS" pitchFamily="34" charset="-128"/>
              </a:rPr>
              <a:t>Tutto sotto controllo</a:t>
            </a:r>
            <a:endParaRPr lang="it-IT" dirty="0">
              <a:solidFill>
                <a:srgbClr val="881D21"/>
              </a:solidFill>
              <a:latin typeface="Trebuchet MS" pitchFamily="34" charset="0"/>
              <a:cs typeface="Arial Unicode MS" pitchFamily="34" charset="-128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150" y="0"/>
            <a:ext cx="704850" cy="704850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929" y="1846263"/>
            <a:ext cx="9338468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74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ttivo">
  <a:themeElements>
    <a:clrScheme name="Standard Dasein">
      <a:dk1>
        <a:srgbClr val="212121"/>
      </a:dk1>
      <a:lt1>
        <a:sysClr val="window" lastClr="FFFFFF"/>
      </a:lt1>
      <a:dk2>
        <a:srgbClr val="881A21"/>
      </a:dk2>
      <a:lt2>
        <a:srgbClr val="FBEEC9"/>
      </a:lt2>
      <a:accent1>
        <a:srgbClr val="881A21"/>
      </a:accent1>
      <a:accent2>
        <a:srgbClr val="585858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10038</TotalTime>
  <Words>514</Words>
  <Application>Microsoft Macintosh PowerPoint</Application>
  <PresentationFormat>Personalizzato</PresentationFormat>
  <Paragraphs>149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Retrospettivo</vt:lpstr>
      <vt:lpstr>STRATEGIA, PROGRAMMAZIONE E CONTROLLO:  STRUMENTI PER AFFIANCARE GLI ENTI PUBBLICI</vt:lpstr>
      <vt:lpstr>Chi siamo</vt:lpstr>
      <vt:lpstr>Obiettivo</vt:lpstr>
      <vt:lpstr>Presentazione di PowerPoint</vt:lpstr>
      <vt:lpstr>Programmazione &amp; Controllo negli EELL</vt:lpstr>
      <vt:lpstr>Programmazione &amp; Controllo negli EELL</vt:lpstr>
      <vt:lpstr>Il gestionale </vt:lpstr>
      <vt:lpstr>Must</vt:lpstr>
      <vt:lpstr>Tutto sotto controllo</vt:lpstr>
      <vt:lpstr>Gli elementi di raccordo</vt:lpstr>
      <vt:lpstr>La programmazione strategica</vt:lpstr>
      <vt:lpstr>La programmazione operativa</vt:lpstr>
      <vt:lpstr>I Fattori produttivi  </vt:lpstr>
      <vt:lpstr>Il Controllo – Indici e Indicatori</vt:lpstr>
      <vt:lpstr>Personalizzare il Controllo </vt:lpstr>
      <vt:lpstr>Personalizzare il Controllo </vt:lpstr>
      <vt:lpstr>Un unico prodotto ma ….</vt:lpstr>
      <vt:lpstr>I report</vt:lpstr>
      <vt:lpstr>Piano delle Performance «Base»</vt:lpstr>
      <vt:lpstr>Il Piano delle Performance - Obiettivi</vt:lpstr>
      <vt:lpstr>Presentazione di PowerPoint</vt:lpstr>
      <vt:lpstr>Monitoraggi e valutazione dei risultati</vt:lpstr>
      <vt:lpstr>Installazioni attive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FOIA 2016</dc:title>
  <dc:creator>Massimiliano Mussi</dc:creator>
  <cp:lastModifiedBy>MATTEO FRANCAVILLA</cp:lastModifiedBy>
  <cp:revision>587</cp:revision>
  <cp:lastPrinted>2016-11-30T11:29:23Z</cp:lastPrinted>
  <dcterms:created xsi:type="dcterms:W3CDTF">2016-03-02T10:34:01Z</dcterms:created>
  <dcterms:modified xsi:type="dcterms:W3CDTF">2019-05-20T07:02:33Z</dcterms:modified>
</cp:coreProperties>
</file>